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3" r:id="rId1"/>
  </p:sldMasterIdLst>
  <p:notesMasterIdLst>
    <p:notesMasterId r:id="rId15"/>
  </p:notesMasterIdLst>
  <p:sldIdLst>
    <p:sldId id="256" r:id="rId2"/>
    <p:sldId id="266" r:id="rId3"/>
    <p:sldId id="267" r:id="rId4"/>
    <p:sldId id="258" r:id="rId5"/>
    <p:sldId id="259" r:id="rId6"/>
    <p:sldId id="260" r:id="rId7"/>
    <p:sldId id="261" r:id="rId8"/>
    <p:sldId id="262" r:id="rId9"/>
    <p:sldId id="263" r:id="rId10"/>
    <p:sldId id="264" r:id="rId11"/>
    <p:sldId id="265" r:id="rId12"/>
    <p:sldId id="26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80"/>
  </p:normalViewPr>
  <p:slideViewPr>
    <p:cSldViewPr snapToGrid="0" snapToObjects="1">
      <p:cViewPr>
        <p:scale>
          <a:sx n="87" d="100"/>
          <a:sy n="87" d="100"/>
        </p:scale>
        <p:origin x="52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6ECE3-DB58-B844-8C81-100FB6CA8430}" type="datetimeFigureOut">
              <a:rPr lang="en-US" smtClean="0"/>
              <a:t>12/7/17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4F46F-8861-EA4D-9844-B31939267265}" type="slidenum">
              <a:rPr lang="en-US" smtClean="0"/>
              <a:t>‹#›</a:t>
            </a:fld>
            <a:endParaRPr lang="en-US"/>
          </a:p>
        </p:txBody>
      </p:sp>
    </p:spTree>
    <p:extLst>
      <p:ext uri="{BB962C8B-B14F-4D97-AF65-F5344CB8AC3E}">
        <p14:creationId xmlns:p14="http://schemas.microsoft.com/office/powerpoint/2010/main" val="66857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examine offshore and onshore seismic wide-angle reflection and refraction data north of the Mendocino Triple Junction (MTJ) offshore northern California. The MTJ is an actively deforming region experiencing high seismic activity. We image subsurface structures to the North of the MTJ region by creating P-wave velocity models using datasets collected in 1993 to 1994 during the MTJ seismic experiment (</a:t>
            </a:r>
            <a:r>
              <a:rPr lang="en-US" sz="1200" b="0" i="0" kern="1200" dirty="0" err="1" smtClean="0">
                <a:solidFill>
                  <a:schemeClr val="tx1"/>
                </a:solidFill>
                <a:effectLst/>
                <a:latin typeface="+mn-lt"/>
                <a:ea typeface="+mn-ea"/>
                <a:cs typeface="+mn-cs"/>
              </a:rPr>
              <a:t>Trehu</a:t>
            </a:r>
            <a:r>
              <a:rPr lang="en-US" sz="1200" b="0" i="0" kern="1200" dirty="0" smtClean="0">
                <a:solidFill>
                  <a:schemeClr val="tx1"/>
                </a:solidFill>
                <a:effectLst/>
                <a:latin typeface="+mn-lt"/>
                <a:ea typeface="+mn-ea"/>
                <a:cs typeface="+mn-cs"/>
              </a:rPr>
              <a:t> et al., 1995).  The velocity models we produce offer insight into the structure and composition of both the </a:t>
            </a:r>
            <a:r>
              <a:rPr lang="en-US" sz="1200" b="0" i="0" kern="1200" dirty="0" err="1" smtClean="0">
                <a:solidFill>
                  <a:schemeClr val="tx1"/>
                </a:solidFill>
                <a:effectLst/>
                <a:latin typeface="+mn-lt"/>
                <a:ea typeface="+mn-ea"/>
                <a:cs typeface="+mn-cs"/>
              </a:rPr>
              <a:t>Gorda</a:t>
            </a:r>
            <a:r>
              <a:rPr lang="en-US" sz="1200" b="0" i="0" kern="1200" dirty="0" smtClean="0">
                <a:solidFill>
                  <a:schemeClr val="tx1"/>
                </a:solidFill>
                <a:effectLst/>
                <a:latin typeface="+mn-lt"/>
                <a:ea typeface="+mn-ea"/>
                <a:cs typeface="+mn-cs"/>
              </a:rPr>
              <a:t> and North American plates as well as the plate boundary </a:t>
            </a:r>
            <a:r>
              <a:rPr lang="en-US" sz="1200" b="0" i="0" kern="1200" dirty="0" err="1" smtClean="0">
                <a:solidFill>
                  <a:schemeClr val="tx1"/>
                </a:solidFill>
                <a:effectLst/>
                <a:latin typeface="+mn-lt"/>
                <a:ea typeface="+mn-ea"/>
                <a:cs typeface="+mn-cs"/>
              </a:rPr>
              <a:t>megathrust</a:t>
            </a:r>
            <a:r>
              <a:rPr lang="en-US" sz="1200" b="0" i="0" kern="1200" dirty="0" smtClean="0">
                <a:solidFill>
                  <a:schemeClr val="tx1"/>
                </a:solidFill>
                <a:effectLst/>
                <a:latin typeface="+mn-lt"/>
                <a:ea typeface="+mn-ea"/>
                <a:cs typeface="+mn-cs"/>
              </a:rPr>
              <a:t> in the region. We aim to assess potential fault ruptures associated with highly impacted regions. Modeling will be done using RAYINVR and Hole’s code to construct a 2-Dimensional (2-D) P-wave velocity model and 3-Dimensional (3-D) tomographic models from travel time inversion and amplitude modeling (</a:t>
            </a:r>
            <a:r>
              <a:rPr lang="en-US" sz="1200" b="0" i="0" kern="1200" dirty="0" err="1" smtClean="0">
                <a:solidFill>
                  <a:schemeClr val="tx1"/>
                </a:solidFill>
                <a:effectLst/>
                <a:latin typeface="+mn-lt"/>
                <a:ea typeface="+mn-ea"/>
                <a:cs typeface="+mn-cs"/>
              </a:rPr>
              <a:t>Zelt</a:t>
            </a:r>
            <a:r>
              <a:rPr lang="en-US" sz="1200" b="0" i="0" kern="1200" dirty="0" smtClean="0">
                <a:solidFill>
                  <a:schemeClr val="tx1"/>
                </a:solidFill>
                <a:effectLst/>
                <a:latin typeface="+mn-lt"/>
                <a:ea typeface="+mn-ea"/>
                <a:cs typeface="+mn-cs"/>
              </a:rPr>
              <a:t> and Smith, 1992). Previous studies have created offshore P-wave velocity models using ocean bottom seismometer (OBS) data and onshore P-wave velocity models using onshore wide-angle, explosive-source seismic data. We will merge these datasets to create true offshore-onshore P-wave velocity models. Changes in P-wave velocities will likely illuminate subsurface geology and tectonics north of the MTJ beneath the Cascadia subduction zone region. As we study an area with a high rate of seismicity – including frequent events greater than Mw5.0 (Mori et al, 1997) – this research represents an important contribution to understanding earthquake hazard in Northern California.</a:t>
            </a:r>
            <a:endParaRPr lang="en-US" dirty="0"/>
          </a:p>
        </p:txBody>
      </p:sp>
      <p:sp>
        <p:nvSpPr>
          <p:cNvPr id="4" name="Slide Number Placeholder 3"/>
          <p:cNvSpPr>
            <a:spLocks noGrp="1"/>
          </p:cNvSpPr>
          <p:nvPr>
            <p:ph type="sldNum" sz="quarter" idx="10"/>
          </p:nvPr>
        </p:nvSpPr>
        <p:spPr/>
        <p:txBody>
          <a:bodyPr/>
          <a:lstStyle/>
          <a:p>
            <a:fld id="{6E74F46F-8861-EA4D-9844-B31939267265}" type="slidenum">
              <a:rPr lang="en-US" smtClean="0"/>
              <a:t>2</a:t>
            </a:fld>
            <a:endParaRPr lang="en-US"/>
          </a:p>
        </p:txBody>
      </p:sp>
    </p:spTree>
    <p:extLst>
      <p:ext uri="{BB962C8B-B14F-4D97-AF65-F5344CB8AC3E}">
        <p14:creationId xmlns:p14="http://schemas.microsoft.com/office/powerpoint/2010/main" val="13438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Considering its flexibility at no charge, people worldwide are using GMT in their work and at home. Most users of GMT are Earth or ocean scientists, but there are apparently no limits to the kind of applications that may benefit from GMT: We know GMT is used in medical research, engineering, physics, mathematics, social and biological sciences, and by geographers, fisheries institutes, oil companies, a wide range of government agencies, and last but not least innumerable hobbyists.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Map from The map above illustrates the spreading of the current GMT release around the world based on web traffic.</a:t>
            </a:r>
            <a:endParaRPr lang="en-US" dirty="0"/>
          </a:p>
        </p:txBody>
      </p:sp>
      <p:sp>
        <p:nvSpPr>
          <p:cNvPr id="4" name="Slide Number Placeholder 3"/>
          <p:cNvSpPr>
            <a:spLocks noGrp="1"/>
          </p:cNvSpPr>
          <p:nvPr>
            <p:ph type="sldNum" sz="quarter" idx="10"/>
          </p:nvPr>
        </p:nvSpPr>
        <p:spPr/>
        <p:txBody>
          <a:bodyPr/>
          <a:lstStyle/>
          <a:p>
            <a:fld id="{6E74F46F-8861-EA4D-9844-B31939267265}" type="slidenum">
              <a:rPr lang="en-US" smtClean="0"/>
              <a:t>4</a:t>
            </a:fld>
            <a:endParaRPr lang="en-US"/>
          </a:p>
        </p:txBody>
      </p:sp>
    </p:spTree>
    <p:extLst>
      <p:ext uri="{BB962C8B-B14F-4D97-AF65-F5344CB8AC3E}">
        <p14:creationId xmlns:p14="http://schemas.microsoft.com/office/powerpoint/2010/main" val="103724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73043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0812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40137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62622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33327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06573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6895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8185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4777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688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21429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85199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27839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48176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0387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12/7/17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106680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DE6118-2437-4B30-8E3C-4D2BE6020583}" type="datetimeFigureOut">
              <a:rPr lang="en-US" smtClean="0"/>
              <a:pPr/>
              <a:t>12/7/17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68648496"/>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dirty="0" smtClean="0">
                <a:solidFill>
                  <a:schemeClr val="accent1">
                    <a:lumMod val="50000"/>
                  </a:schemeClr>
                </a:solidFill>
              </a:rPr>
              <a:t>Mendocino Triple Junction </a:t>
            </a:r>
            <a:r>
              <a:rPr lang="en-US" sz="4000" dirty="0">
                <a:solidFill>
                  <a:schemeClr val="accent1">
                    <a:lumMod val="50000"/>
                  </a:schemeClr>
                </a:solidFill>
              </a:rPr>
              <a:t>and </a:t>
            </a:r>
            <a:r>
              <a:rPr lang="en-US" sz="4000" dirty="0" smtClean="0">
                <a:solidFill>
                  <a:schemeClr val="accent1">
                    <a:lumMod val="50000"/>
                  </a:schemeClr>
                </a:solidFill>
              </a:rPr>
              <a:t>Stress Regime In The Nepalese Himalaya Using </a:t>
            </a:r>
            <a:r>
              <a:rPr lang="en-US" sz="4000" b="1" dirty="0" smtClean="0">
                <a:solidFill>
                  <a:schemeClr val="accent1">
                    <a:lumMod val="50000"/>
                  </a:schemeClr>
                </a:solidFill>
              </a:rPr>
              <a:t>GMT</a:t>
            </a:r>
            <a:r>
              <a:rPr lang="en-US" sz="4000" dirty="0" smtClean="0">
                <a:solidFill>
                  <a:schemeClr val="accent1">
                    <a:lumMod val="50000"/>
                  </a:schemeClr>
                </a:solidFill>
              </a:rPr>
              <a:t> </a:t>
            </a:r>
            <a:endParaRPr lang="en-US" sz="4000" dirty="0">
              <a:solidFill>
                <a:schemeClr val="accent1">
                  <a:lumMod val="50000"/>
                </a:schemeClr>
              </a:solidFill>
            </a:endParaRPr>
          </a:p>
        </p:txBody>
      </p:sp>
      <p:sp>
        <p:nvSpPr>
          <p:cNvPr id="3" name="Subtitle 2"/>
          <p:cNvSpPr>
            <a:spLocks noGrp="1"/>
          </p:cNvSpPr>
          <p:nvPr>
            <p:ph type="subTitle" idx="1"/>
          </p:nvPr>
        </p:nvSpPr>
        <p:spPr/>
        <p:txBody>
          <a:bodyPr>
            <a:normAutofit/>
          </a:bodyPr>
          <a:lstStyle/>
          <a:p>
            <a:r>
              <a:rPr lang="en-US" sz="2400" dirty="0" smtClean="0">
                <a:solidFill>
                  <a:schemeClr val="tx1"/>
                </a:solidFill>
              </a:rPr>
              <a:t>Jessica Dozal</a:t>
            </a:r>
            <a:endParaRPr lang="en-US" sz="2400" dirty="0">
              <a:solidFill>
                <a:schemeClr val="tx1"/>
              </a:solidFill>
            </a:endParaRPr>
          </a:p>
        </p:txBody>
      </p:sp>
    </p:spTree>
    <p:extLst>
      <p:ext uri="{BB962C8B-B14F-4D97-AF65-F5344CB8AC3E}">
        <p14:creationId xmlns:p14="http://schemas.microsoft.com/office/powerpoint/2010/main" val="560098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Insert legends and baby map</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58113" y="1270000"/>
            <a:ext cx="5471487" cy="5413980"/>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000001" y="1448744"/>
            <a:ext cx="4996688" cy="4518490"/>
          </a:xfrm>
        </p:spPr>
      </p:pic>
    </p:spTree>
    <p:extLst>
      <p:ext uri="{BB962C8B-B14F-4D97-AF65-F5344CB8AC3E}">
        <p14:creationId xmlns:p14="http://schemas.microsoft.com/office/powerpoint/2010/main" val="80193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
                                      </p:to>
                                    </p:set>
                                    <p:animEffect filter="image" prLst="opacity: 0">
                                      <p:cBhvr rctx="IE">
                                        <p:cTn id="7" dur="indefinite"/>
                                        <p:tgtEl>
                                          <p:spTgt spid="5"/>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570" y="0"/>
            <a:ext cx="5645082" cy="6858000"/>
          </a:xfrm>
          <a:prstGeom prst="rect">
            <a:avLst/>
          </a:prstGeom>
        </p:spPr>
      </p:pic>
    </p:spTree>
    <p:extLst>
      <p:ext uri="{BB962C8B-B14F-4D97-AF65-F5344CB8AC3E}">
        <p14:creationId xmlns:p14="http://schemas.microsoft.com/office/powerpoint/2010/main" val="994552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843" y="213851"/>
            <a:ext cx="4646085" cy="61353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119" y="213851"/>
            <a:ext cx="6516285" cy="5707626"/>
          </a:xfrm>
          <a:prstGeom prst="rect">
            <a:avLst/>
          </a:prstGeom>
        </p:spPr>
      </p:pic>
    </p:spTree>
    <p:extLst>
      <p:ext uri="{BB962C8B-B14F-4D97-AF65-F5344CB8AC3E}">
        <p14:creationId xmlns:p14="http://schemas.microsoft.com/office/powerpoint/2010/main" val="68407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Future work</a:t>
            </a:r>
            <a:endParaRPr lang="en-US" dirty="0"/>
          </a:p>
        </p:txBody>
      </p:sp>
      <p:sp>
        <p:nvSpPr>
          <p:cNvPr id="6" name="Vertical Text Placeholder 5"/>
          <p:cNvSpPr>
            <a:spLocks noGrp="1"/>
          </p:cNvSpPr>
          <p:nvPr>
            <p:ph type="body" orient="vert" idx="1"/>
          </p:nvPr>
        </p:nvSpPr>
        <p:spPr/>
        <p:txBody>
          <a:bodyPr vert="horz"/>
          <a:lstStyle/>
          <a:p>
            <a:r>
              <a:rPr lang="en-US" dirty="0" smtClean="0"/>
              <a:t>Fast track (Software Development) </a:t>
            </a:r>
          </a:p>
          <a:p>
            <a:r>
              <a:rPr lang="en-US" dirty="0" smtClean="0"/>
              <a:t>Learning Antelope (Data </a:t>
            </a:r>
            <a:r>
              <a:rPr lang="en-US" dirty="0"/>
              <a:t>collection and seismic data analysis</a:t>
            </a:r>
            <a:r>
              <a:rPr lang="en-US" dirty="0" smtClean="0"/>
              <a:t>)</a:t>
            </a:r>
          </a:p>
          <a:p>
            <a:r>
              <a:rPr lang="en-US" dirty="0" smtClean="0"/>
              <a:t>Helping with GMT</a:t>
            </a:r>
          </a:p>
          <a:p>
            <a:endParaRPr lang="en-US" dirty="0"/>
          </a:p>
        </p:txBody>
      </p:sp>
    </p:spTree>
    <p:extLst>
      <p:ext uri="{BB962C8B-B14F-4D97-AF65-F5344CB8AC3E}">
        <p14:creationId xmlns:p14="http://schemas.microsoft.com/office/powerpoint/2010/main" val="1819083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Mendocino Triple Junction </a:t>
            </a:r>
            <a:endParaRPr lang="en-US" dirty="0"/>
          </a:p>
        </p:txBody>
      </p:sp>
      <p:sp>
        <p:nvSpPr>
          <p:cNvPr id="4" name="Text Placeholder 3"/>
          <p:cNvSpPr>
            <a:spLocks noGrp="1"/>
          </p:cNvSpPr>
          <p:nvPr>
            <p:ph type="body" sz="half" idx="2"/>
          </p:nvPr>
        </p:nvSpPr>
        <p:spPr>
          <a:xfrm>
            <a:off x="677334" y="2777069"/>
            <a:ext cx="4263688" cy="3582167"/>
          </a:xfrm>
        </p:spPr>
        <p:txBody>
          <a:bodyPr>
            <a:noAutofit/>
          </a:bodyPr>
          <a:lstStyle/>
          <a:p>
            <a:r>
              <a:rPr lang="en-US" sz="1800" dirty="0"/>
              <a:t>The MTJ is an actively deforming region experiencing high seismic </a:t>
            </a:r>
            <a:r>
              <a:rPr lang="en-US" sz="1800" dirty="0" smtClean="0"/>
              <a:t>activity. By analyzing </a:t>
            </a:r>
            <a:r>
              <a:rPr lang="en-US" sz="1800" dirty="0"/>
              <a:t>offshore and onshore seismic wide-angle reflection and refraction data north of </a:t>
            </a:r>
            <a:r>
              <a:rPr lang="en-US" sz="1800" dirty="0" smtClean="0"/>
              <a:t>the MTJ and creating </a:t>
            </a:r>
            <a:r>
              <a:rPr lang="en-US" sz="1800" dirty="0"/>
              <a:t>P-wave velocity models using </a:t>
            </a:r>
            <a:r>
              <a:rPr lang="en-US" sz="1800" dirty="0" smtClean="0"/>
              <a:t>datasets, the aim is </a:t>
            </a:r>
            <a:r>
              <a:rPr lang="en-US" sz="1800" dirty="0"/>
              <a:t>to assess potential fault ruptures associated with highly impacted </a:t>
            </a:r>
            <a:r>
              <a:rPr lang="en-US" sz="1800" dirty="0" smtClean="0"/>
              <a:t>regions. </a:t>
            </a:r>
            <a:r>
              <a:rPr lang="en-US" sz="1800" dirty="0"/>
              <a:t>T</a:t>
            </a:r>
            <a:r>
              <a:rPr lang="en-US" sz="1800" dirty="0" smtClean="0"/>
              <a:t>his </a:t>
            </a:r>
            <a:r>
              <a:rPr lang="en-US" sz="1800" dirty="0"/>
              <a:t>research represents an important contribution to understanding earthquake hazard in Northern California.</a:t>
            </a:r>
            <a:endParaRPr lang="en-US" sz="18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41022" y="547453"/>
            <a:ext cx="6835342" cy="6047230"/>
          </a:xfrm>
        </p:spPr>
      </p:pic>
    </p:spTree>
    <p:extLst>
      <p:ext uri="{BB962C8B-B14F-4D97-AF65-F5344CB8AC3E}">
        <p14:creationId xmlns:p14="http://schemas.microsoft.com/office/powerpoint/2010/main" val="537504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Regime In The Nepalese Himalaya From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5389" y="251113"/>
            <a:ext cx="4200647" cy="6267095"/>
          </a:xfrm>
        </p:spPr>
      </p:pic>
      <p:sp>
        <p:nvSpPr>
          <p:cNvPr id="4" name="Text Placeholder 3"/>
          <p:cNvSpPr>
            <a:spLocks noGrp="1"/>
          </p:cNvSpPr>
          <p:nvPr>
            <p:ph type="body" sz="half" idx="2"/>
          </p:nvPr>
        </p:nvSpPr>
        <p:spPr>
          <a:xfrm>
            <a:off x="677333" y="2777069"/>
            <a:ext cx="6194521" cy="3194240"/>
          </a:xfrm>
        </p:spPr>
        <p:txBody>
          <a:bodyPr>
            <a:noAutofit/>
          </a:bodyPr>
          <a:lstStyle/>
          <a:p>
            <a:r>
              <a:rPr lang="en-US" sz="1600" dirty="0"/>
              <a:t>The two recent earthquakes, April 25, 2015 Mw ~7.8 (</a:t>
            </a:r>
            <a:r>
              <a:rPr lang="en-US" sz="1600" dirty="0" err="1"/>
              <a:t>Gorkha</a:t>
            </a:r>
            <a:r>
              <a:rPr lang="en-US" sz="1600" dirty="0"/>
              <a:t> earthquake) and May 12, 2015 Mw ~7.2, at the Indo-Eurasian plate margin killed thousands of people and caused billion dollars of property loss. In response to these events, </a:t>
            </a:r>
            <a:r>
              <a:rPr lang="en-US" sz="1600" dirty="0" smtClean="0"/>
              <a:t>a </a:t>
            </a:r>
            <a:r>
              <a:rPr lang="en-US" sz="1600" dirty="0"/>
              <a:t>dense array of seismometers to record the aftershocks along </a:t>
            </a:r>
            <a:r>
              <a:rPr lang="en-US" sz="1600" dirty="0" err="1"/>
              <a:t>Gorkha</a:t>
            </a:r>
            <a:r>
              <a:rPr lang="en-US" sz="1600" dirty="0"/>
              <a:t> earthquake rupture </a:t>
            </a:r>
            <a:r>
              <a:rPr lang="en-US" sz="1600" dirty="0" smtClean="0"/>
              <a:t>area were deployed. </a:t>
            </a:r>
          </a:p>
          <a:p>
            <a:r>
              <a:rPr lang="en-US" sz="1600" dirty="0" smtClean="0"/>
              <a:t>We </a:t>
            </a:r>
            <a:r>
              <a:rPr lang="en-US" sz="1600" dirty="0"/>
              <a:t>are manually picking the P-wave first motion arrival polarity to develop a catalog of focal mechanisms for the larger magnitude (&gt;M3.0) events with adequate (&gt;10) arrivals. We hope to </a:t>
            </a:r>
            <a:r>
              <a:rPr lang="en-US" sz="1600" dirty="0" smtClean="0"/>
              <a:t>characterize the </a:t>
            </a:r>
            <a:r>
              <a:rPr lang="en-US" sz="1600" dirty="0"/>
              <a:t>seismicity and stress mechanisms of the complex fault geometries in the Nepalese Himalaya and to address the geophysical processes controlling seismic cycles in the Indo-Eurasian plate margin.</a:t>
            </a:r>
            <a:endParaRPr lang="en-US" sz="1600" dirty="0"/>
          </a:p>
        </p:txBody>
      </p:sp>
      <p:pic>
        <p:nvPicPr>
          <p:cNvPr id="6" name="Picture 5"/>
          <p:cNvPicPr>
            <a:picLocks noChangeAspect="1"/>
          </p:cNvPicPr>
          <p:nvPr/>
        </p:nvPicPr>
        <p:blipFill>
          <a:blip r:embed="rId3"/>
          <a:stretch>
            <a:fillRect/>
          </a:stretch>
        </p:blipFill>
        <p:spPr>
          <a:xfrm>
            <a:off x="1962030" y="156637"/>
            <a:ext cx="3962400" cy="1981200"/>
          </a:xfrm>
          <a:prstGeom prst="rect">
            <a:avLst/>
          </a:prstGeom>
        </p:spPr>
      </p:pic>
    </p:spTree>
    <p:extLst>
      <p:ext uri="{BB962C8B-B14F-4D97-AF65-F5344CB8AC3E}">
        <p14:creationId xmlns:p14="http://schemas.microsoft.com/office/powerpoint/2010/main" val="75084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GMT? </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548" y="778937"/>
            <a:ext cx="2832100" cy="1358900"/>
          </a:xfrm>
        </p:spPr>
      </p:pic>
      <p:sp>
        <p:nvSpPr>
          <p:cNvPr id="4" name="Text Placeholder 3"/>
          <p:cNvSpPr>
            <a:spLocks noGrp="1"/>
          </p:cNvSpPr>
          <p:nvPr>
            <p:ph type="body" sz="half" idx="2"/>
          </p:nvPr>
        </p:nvSpPr>
        <p:spPr/>
        <p:txBody>
          <a:bodyPr/>
          <a:lstStyle/>
          <a:p>
            <a:r>
              <a:rPr lang="en-US" dirty="0"/>
              <a:t>GMT is an open source collection of about 80 command-line tools for manipulating geographic and Cartesian data sets (including filtering, trend fitting, gridding, projecting, etc.) and producing PostScript illustrations ranging from simple x–y plots via contour maps to artificially illuminated surfaces and 3D perspective </a:t>
            </a:r>
            <a:r>
              <a:rPr lang="en-US" dirty="0" smtClean="0"/>
              <a:t>views.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537" y="1498604"/>
            <a:ext cx="5864920" cy="3595579"/>
          </a:xfrm>
          <a:prstGeom prst="rect">
            <a:avLst/>
          </a:prstGeom>
        </p:spPr>
      </p:pic>
    </p:spTree>
    <p:extLst>
      <p:ext uri="{BB962C8B-B14F-4D97-AF65-F5344CB8AC3E}">
        <p14:creationId xmlns:p14="http://schemas.microsoft.com/office/powerpoint/2010/main" val="1877259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GMT Map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16" y="1408385"/>
            <a:ext cx="4608718" cy="3981207"/>
          </a:xfrm>
          <a:prstGeom prst="rect">
            <a:avLst/>
          </a:prstGeom>
        </p:spPr>
      </p:pic>
      <p:grpSp>
        <p:nvGrpSpPr>
          <p:cNvPr id="6" name="Group 5"/>
          <p:cNvGrpSpPr/>
          <p:nvPr/>
        </p:nvGrpSpPr>
        <p:grpSpPr>
          <a:xfrm>
            <a:off x="5234152" y="1408385"/>
            <a:ext cx="5791199" cy="4090090"/>
            <a:chOff x="5234152" y="1408385"/>
            <a:chExt cx="5791199" cy="409009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0" y="1408385"/>
              <a:ext cx="4522951" cy="4090090"/>
            </a:xfrm>
            <a:prstGeom prst="rect">
              <a:avLst/>
            </a:prstGeom>
          </p:spPr>
        </p:pic>
        <p:sp>
          <p:nvSpPr>
            <p:cNvPr id="5" name="Right Arrow 4"/>
            <p:cNvSpPr/>
            <p:nvPr/>
          </p:nvSpPr>
          <p:spPr>
            <a:xfrm>
              <a:off x="5234152" y="2995448"/>
              <a:ext cx="998482" cy="830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969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Start with a base map</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93997"/>
          <a:stretch/>
        </p:blipFill>
        <p:spPr>
          <a:xfrm>
            <a:off x="677334" y="1270000"/>
            <a:ext cx="10214784" cy="60671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205001" y="2078318"/>
            <a:ext cx="5159450" cy="4456953"/>
          </a:xfrm>
        </p:spPr>
      </p:pic>
    </p:spTree>
    <p:extLst>
      <p:ext uri="{BB962C8B-B14F-4D97-AF65-F5344CB8AC3E}">
        <p14:creationId xmlns:p14="http://schemas.microsoft.com/office/powerpoint/2010/main" val="1695633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Add Topography</a:t>
            </a:r>
            <a:endParaRPr lang="en-US"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88801"/>
          <a:stretch/>
        </p:blipFill>
        <p:spPr>
          <a:xfrm>
            <a:off x="1389948" y="1270000"/>
            <a:ext cx="8789555" cy="974023"/>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126161" y="2263515"/>
            <a:ext cx="4990326" cy="4312097"/>
          </a:xfrm>
        </p:spPr>
      </p:pic>
    </p:spTree>
    <p:extLst>
      <p:ext uri="{BB962C8B-B14F-4D97-AF65-F5344CB8AC3E}">
        <p14:creationId xmlns:p14="http://schemas.microsoft.com/office/powerpoint/2010/main" val="1177486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Add Faults</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70439"/>
          <a:stretch/>
        </p:blipFill>
        <p:spPr>
          <a:xfrm>
            <a:off x="1070079" y="2263515"/>
            <a:ext cx="9102489" cy="2662497"/>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15009" y="1329481"/>
            <a:ext cx="5166673" cy="4757017"/>
          </a:xfrm>
        </p:spPr>
      </p:pic>
    </p:spTree>
    <p:extLst>
      <p:ext uri="{BB962C8B-B14F-4D97-AF65-F5344CB8AC3E}">
        <p14:creationId xmlns:p14="http://schemas.microsoft.com/office/powerpoint/2010/main" val="161108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
                                      </p:to>
                                    </p:set>
                                    <p:animEffect filter="image" prLst="opacity: 0">
                                      <p:cBhvr rctx="IE">
                                        <p:cTn id="7" dur="indefinite"/>
                                        <p:tgtEl>
                                          <p:spTgt spid="5"/>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Add Volcanoes and Stations</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 r="412" b="48854"/>
          <a:stretch/>
        </p:blipFill>
        <p:spPr>
          <a:xfrm>
            <a:off x="1558241" y="1705681"/>
            <a:ext cx="7880208" cy="4004615"/>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15009" y="1448744"/>
            <a:ext cx="5166673" cy="4518490"/>
          </a:xfrm>
        </p:spPr>
      </p:pic>
    </p:spTree>
    <p:extLst>
      <p:ext uri="{BB962C8B-B14F-4D97-AF65-F5344CB8AC3E}">
        <p14:creationId xmlns:p14="http://schemas.microsoft.com/office/powerpoint/2010/main" val="106072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
                                      </p:to>
                                    </p:set>
                                    <p:animEffect filter="image" prLst="opacity: 0">
                                      <p:cBhvr rctx="IE">
                                        <p:cTn id="7" dur="indefinite"/>
                                        <p:tgtEl>
                                          <p:spTgt spid="5"/>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929</TotalTime>
  <Words>510</Words>
  <Application>Microsoft Macintosh PowerPoint</Application>
  <PresentationFormat>Widescreen</PresentationFormat>
  <Paragraphs>25</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Trebuchet MS</vt:lpstr>
      <vt:lpstr>Wingdings 3</vt:lpstr>
      <vt:lpstr>Arial</vt:lpstr>
      <vt:lpstr>Facet</vt:lpstr>
      <vt:lpstr>Mendocino Triple Junction and Stress Regime In The Nepalese Himalaya Using GMT </vt:lpstr>
      <vt:lpstr>Mendocino Triple Junction </vt:lpstr>
      <vt:lpstr>Stress Regime In The Nepalese Himalaya From</vt:lpstr>
      <vt:lpstr>What is GMT? </vt:lpstr>
      <vt:lpstr>Example GMT Map </vt:lpstr>
      <vt:lpstr>1. Start with a base map</vt:lpstr>
      <vt:lpstr>2. Add Topography</vt:lpstr>
      <vt:lpstr>3. Add Faults</vt:lpstr>
      <vt:lpstr>4. Add Volcanoes and Stations</vt:lpstr>
      <vt:lpstr>5. Insert legends and baby map</vt:lpstr>
      <vt:lpstr>PowerPoint Presentation</vt:lpstr>
      <vt:lpstr>PowerPoint Presentation</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Mendocino Triple Junction and Nepal stress distribution using GMT </dc:title>
  <dc:creator>Microsoft Office User</dc:creator>
  <cp:lastModifiedBy>Microsoft Office User</cp:lastModifiedBy>
  <cp:revision>14</cp:revision>
  <dcterms:created xsi:type="dcterms:W3CDTF">2017-12-07T07:13:38Z</dcterms:created>
  <dcterms:modified xsi:type="dcterms:W3CDTF">2017-12-07T22:42:40Z</dcterms:modified>
</cp:coreProperties>
</file>